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50"/>
  </p:handoutMasterIdLst>
  <p:sldIdLst>
    <p:sldId id="256" r:id="rId3"/>
    <p:sldId id="305" r:id="rId4"/>
    <p:sldId id="260" r:id="rId5"/>
    <p:sldId id="261" r:id="rId6"/>
    <p:sldId id="258" r:id="rId7"/>
    <p:sldId id="259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1" r:id="rId20"/>
    <p:sldId id="276" r:id="rId21"/>
    <p:sldId id="277" r:id="rId22"/>
    <p:sldId id="278" r:id="rId23"/>
    <p:sldId id="298" r:id="rId24"/>
    <p:sldId id="275" r:id="rId25"/>
    <p:sldId id="282" r:id="rId26"/>
    <p:sldId id="283" r:id="rId28"/>
    <p:sldId id="290" r:id="rId29"/>
    <p:sldId id="303" r:id="rId30"/>
    <p:sldId id="289" r:id="rId31"/>
    <p:sldId id="291" r:id="rId32"/>
    <p:sldId id="292" r:id="rId33"/>
    <p:sldId id="293" r:id="rId34"/>
    <p:sldId id="294" r:id="rId35"/>
    <p:sldId id="296" r:id="rId36"/>
    <p:sldId id="299" r:id="rId37"/>
    <p:sldId id="301" r:id="rId38"/>
    <p:sldId id="300" r:id="rId39"/>
    <p:sldId id="297" r:id="rId40"/>
    <p:sldId id="304" r:id="rId41"/>
    <p:sldId id="306" r:id="rId42"/>
    <p:sldId id="307" r:id="rId43"/>
    <p:sldId id="308" r:id="rId44"/>
    <p:sldId id="310" r:id="rId45"/>
    <p:sldId id="311" r:id="rId46"/>
    <p:sldId id="312" r:id="rId47"/>
    <p:sldId id="313" r:id="rId48"/>
    <p:sldId id="314" r:id="rId4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08"/>
        <p:guide pos="386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en-US"/>
              <a:t>C++</a:t>
            </a:r>
            <a:r>
              <a:rPr lang="zh-CN" altLang="en-US"/>
              <a:t>面向对象的与众不同之处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往期录播：https://www.bilibili.com/video/BV1fa411r7zp</a:t>
            </a:r>
            <a:endParaRPr lang="zh-CN" altLang="en-US"/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现代：</a:t>
            </a:r>
            <a:r>
              <a:rPr lang="en-US" altLang="zh-CN"/>
              <a:t>C++14 </a:t>
            </a:r>
            <a:r>
              <a:rPr lang="zh-CN" altLang="en-US"/>
              <a:t>的</a:t>
            </a:r>
            <a:r>
              <a:rPr lang="en-US" altLang="zh-CN"/>
              <a:t> lambda </a:t>
            </a:r>
            <a:r>
              <a:rPr lang="zh-CN" altLang="en-US"/>
              <a:t>允许用</a:t>
            </a:r>
            <a:r>
              <a:rPr lang="en-US" altLang="zh-CN"/>
              <a:t> auto </a:t>
            </a:r>
            <a:r>
              <a:rPr lang="zh-CN" altLang="en-US"/>
              <a:t>自动推断类型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当代：</a:t>
            </a:r>
            <a:r>
              <a:rPr lang="en-US" altLang="zh-CN"/>
              <a:t>C++17 CTAD / compile-time argument deduction / </a:t>
            </a:r>
            <a:r>
              <a:rPr lang="zh-CN" altLang="en-US"/>
              <a:t>编译期参数推断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当代：</a:t>
            </a:r>
            <a:r>
              <a:rPr lang="en-US" altLang="zh-CN">
                <a:sym typeface="+mn-ea"/>
              </a:rPr>
              <a:t>C++17 </a:t>
            </a:r>
            <a:r>
              <a:rPr lang="zh-CN" altLang="en-US">
                <a:sym typeface="+mn-ea"/>
              </a:rPr>
              <a:t>引入常用数值算法</a:t>
            </a:r>
            <a:endParaRPr lang="zh-CN" altLang="en-US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未来：</a:t>
            </a:r>
            <a:r>
              <a:rPr lang="en-US" altLang="zh-CN"/>
              <a:t>C++20 </a:t>
            </a:r>
            <a:r>
              <a:rPr lang="zh-CN" altLang="en-US"/>
              <a:t>引入区间（</a:t>
            </a:r>
            <a:r>
              <a:rPr lang="en-US" altLang="zh-CN"/>
              <a:t>ranges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https://zhuanlan.zhihu.com/p/350068132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引入模块（</a:t>
            </a:r>
            <a:r>
              <a:rPr lang="en-US" altLang="zh-CN">
                <a:sym typeface="+mn-ea"/>
              </a:rPr>
              <a:t>module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https://zhuanlan.zhihu.com/p/350136757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允许函数参数为自动推断（</a:t>
            </a:r>
            <a:r>
              <a:rPr lang="en-US" altLang="zh-CN">
                <a:sym typeface="+mn-ea"/>
              </a:rPr>
              <a:t>auto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引入协程（</a:t>
            </a:r>
            <a:r>
              <a:rPr lang="en-US" altLang="zh-CN">
                <a:sym typeface="+mn-ea"/>
              </a:rPr>
              <a:t>coroutine</a:t>
            </a:r>
            <a:r>
              <a:rPr lang="zh-CN" altLang="en-US">
                <a:sym typeface="+mn-ea"/>
              </a:rPr>
              <a:t>）和生成器（</a:t>
            </a:r>
            <a:r>
              <a:rPr lang="en-US" altLang="zh-CN">
                <a:sym typeface="+mn-ea"/>
              </a:rPr>
              <a:t>generator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标准库加入</a:t>
            </a:r>
            <a:r>
              <a:rPr lang="en-US" altLang="zh-CN">
                <a:sym typeface="+mn-ea"/>
              </a:rPr>
              <a:t> format </a:t>
            </a:r>
            <a:r>
              <a:rPr lang="zh-CN" altLang="en-US">
                <a:sym typeface="+mn-ea"/>
              </a:rPr>
              <a:t>支持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跑远了！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鉴于</a:t>
            </a:r>
            <a:r>
              <a:rPr lang="en-US" altLang="zh-CN"/>
              <a:t> C++20 </a:t>
            </a:r>
            <a:r>
              <a:rPr lang="zh-CN" altLang="en-US"/>
              <a:t>还没有普遍落地（例如</a:t>
            </a:r>
            <a:r>
              <a:rPr lang="en-US" altLang="zh-CN"/>
              <a:t> CMake </a:t>
            </a:r>
            <a:r>
              <a:rPr lang="zh-CN" altLang="en-US"/>
              <a:t>不支持</a:t>
            </a:r>
            <a:r>
              <a:rPr lang="en-US" altLang="zh-CN"/>
              <a:t> C++20 modules</a:t>
            </a:r>
            <a:r>
              <a:rPr lang="zh-CN" altLang="en-US"/>
              <a:t>）因此我们的课程基于</a:t>
            </a:r>
            <a:r>
              <a:rPr lang="en-US" altLang="zh-CN"/>
              <a:t> C++17 </a:t>
            </a:r>
            <a:r>
              <a:rPr lang="zh-CN" altLang="en-US"/>
              <a:t>标准，有时会谈到</a:t>
            </a:r>
            <a:r>
              <a:rPr lang="en-US" altLang="zh-CN"/>
              <a:t> C++20 </a:t>
            </a:r>
            <a:r>
              <a:rPr lang="zh-CN" altLang="en-US"/>
              <a:t>作为扩展阅读。</a:t>
            </a:r>
            <a:endParaRPr lang="zh-CN" altLang="en-US"/>
          </a:p>
        </p:txBody>
      </p:sp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015" y="2741295"/>
            <a:ext cx="7887970" cy="34359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思想：封装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比如要表达一个数组，需要：起始地址指针</a:t>
            </a:r>
            <a:r>
              <a:rPr lang="en-US" altLang="zh-CN">
                <a:sym typeface="+mn-ea"/>
              </a:rPr>
              <a:t>v</a:t>
            </a:r>
            <a:r>
              <a:rPr lang="zh-CN" altLang="en-US">
                <a:sym typeface="+mn-ea"/>
              </a:rPr>
              <a:t>，数组大小</a:t>
            </a:r>
            <a:r>
              <a:rPr lang="en-US" altLang="zh-CN">
                <a:sym typeface="+mn-ea"/>
              </a:rPr>
              <a:t>nv</a:t>
            </a:r>
            <a:endParaRPr lang="en-US" altLang="zh-CN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将多个逻辑上相关的变量包装成一个类</a:t>
            </a:r>
            <a:endParaRPr lang="zh-CN" altLang="en-US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因此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将他俩打包起来，避免程序员犯错</a:t>
            </a:r>
            <a:endParaRPr lang="zh-CN" altLang="en-US">
              <a:sym typeface="+mn-ea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65910" y="1825625"/>
            <a:ext cx="334454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封装：不变性</a:t>
            </a:r>
            <a:endParaRPr lang="en-US" altLang="zh-CN"/>
          </a:p>
        </p:txBody>
      </p:sp>
      <p:sp>
        <p:nvSpPr>
          <p:cNvPr id="3" name="Left Brace 2"/>
          <p:cNvSpPr/>
          <p:nvPr/>
        </p:nvSpPr>
        <p:spPr>
          <a:xfrm>
            <a:off x="1960245" y="352552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比如当我要设置数组大小为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时，不能只</a:t>
            </a:r>
            <a:r>
              <a:rPr lang="en-US" altLang="zh-CN">
                <a:sym typeface="+mn-ea"/>
              </a:rPr>
              <a:t> nv = 4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还要重新分配数组内存，从而修改数组起始地址</a:t>
            </a:r>
            <a:r>
              <a:rPr lang="en-US" altLang="zh-CN">
                <a:sym typeface="+mn-ea"/>
              </a:rPr>
              <a:t> v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常遇到：当需要修改一个成员时，其他也成员需要被修改，否则出错</a:t>
            </a:r>
            <a:endParaRPr lang="zh-CN" altLang="en-US">
              <a:sym typeface="+mn-ea"/>
            </a:endParaRPr>
          </a:p>
          <a:p>
            <a:r>
              <a:rPr lang="zh-CN" altLang="en-US"/>
              <a:t>这种情况出现时，意味着着你需要把成员变量的读写封装为成员函数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0501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不变性：请勿滥用封装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仅当出现“</a:t>
            </a:r>
            <a:r>
              <a:rPr lang="zh-CN" altLang="en-US">
                <a:sym typeface="+mn-ea"/>
              </a:rPr>
              <a:t>修改一个成员时，其他也成员要被修改，否则出错</a:t>
            </a:r>
            <a:r>
              <a:rPr lang="zh-CN" altLang="en-US"/>
              <a:t>”的现象时，才需要</a:t>
            </a:r>
            <a:r>
              <a:rPr lang="en-US" altLang="zh-CN">
                <a:sym typeface="+mn-ea"/>
              </a:rPr>
              <a:t>getter/setter </a:t>
            </a:r>
            <a:r>
              <a:rPr lang="zh-CN" altLang="en-US"/>
              <a:t>封装。</a:t>
            </a:r>
            <a:endParaRPr lang="zh-CN" altLang="en-US"/>
          </a:p>
          <a:p>
            <a:r>
              <a:rPr lang="zh-CN" altLang="en-US"/>
              <a:t>各个成员之间相互正交，比如数学矢量类</a:t>
            </a:r>
            <a:r>
              <a:rPr lang="en-US" altLang="zh-CN"/>
              <a:t> Vec3</a:t>
            </a:r>
            <a:r>
              <a:rPr lang="zh-CN" altLang="en-US"/>
              <a:t>，就没必要去搞封装，只会让程序员变得痛苦，同时还有一定性能损失：特别是如果</a:t>
            </a:r>
            <a:r>
              <a:rPr lang="en-US" altLang="zh-CN"/>
              <a:t> getter/setter </a:t>
            </a:r>
            <a:r>
              <a:rPr lang="zh-CN" altLang="en-US"/>
              <a:t>函数分离了声明和定义，实现在另一个文件时！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思想</a:t>
            </a:r>
            <a:r>
              <a:rPr lang="zh-CN" altLang="en-US"/>
              <a:t>：</a:t>
            </a:r>
            <a:r>
              <a:rPr lang="en-US" altLang="zh-CN"/>
              <a:t>RAII</a:t>
            </a:r>
            <a:r>
              <a:rPr lang="zh-CN" altLang="en-US"/>
              <a:t>（</a:t>
            </a:r>
            <a:r>
              <a:rPr lang="en-US" altLang="zh-CN"/>
              <a:t>Resource Acquisition Is Initialization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资源获取视为初始化，反之，资源释放视为销毁</a:t>
            </a:r>
            <a:endParaRPr lang="zh-CN" altLang="en-US"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C++ </a:t>
            </a:r>
            <a:r>
              <a:rPr lang="zh-CN" altLang="en-US"/>
              <a:t>除了用于</a:t>
            </a:r>
            <a:r>
              <a:rPr lang="zh-CN" altLang="en-US" b="1"/>
              <a:t>初始化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构造函数（</a:t>
            </a:r>
            <a:r>
              <a:rPr lang="en-US" altLang="zh-CN"/>
              <a:t>constructor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zh-CN" altLang="en-US"/>
              <a:t>还包括了用于</a:t>
            </a:r>
            <a:r>
              <a:rPr lang="zh-CN" altLang="en-US" b="1"/>
              <a:t>销毁</a:t>
            </a:r>
            <a:r>
              <a:rPr lang="zh-CN" altLang="en-US"/>
              <a:t>的解构函数（</a:t>
            </a:r>
            <a:r>
              <a:rPr lang="en-US" altLang="zh-CN"/>
              <a:t>destructor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：避免犯错误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与 Java</a:t>
            </a:r>
            <a:r>
              <a:rPr lang="zh-CN" altLang="en-US"/>
              <a:t>，</a:t>
            </a:r>
            <a:r>
              <a:rPr lang="en-US" altLang="zh-CN"/>
              <a:t>Python </a:t>
            </a:r>
            <a:r>
              <a:rPr lang="zh-CN" altLang="en-US"/>
              <a:t>等</a:t>
            </a:r>
            <a:r>
              <a:rPr lang="en-US"/>
              <a:t>垃圾回收语言不同</a:t>
            </a:r>
            <a:r>
              <a:rPr lang="zh-CN" altLang="en-US"/>
              <a:t>，</a:t>
            </a:r>
            <a:r>
              <a:rPr lang="en-US" altLang="zh-CN"/>
              <a:t>C++ </a:t>
            </a:r>
            <a:r>
              <a:rPr lang="zh-CN" altLang="en-US"/>
              <a:t>的解构函数是显式的，离开作用域自动销毁，毫不含糊（有好处也有坏处，对高性能计算而言利大于弊）</a:t>
            </a:r>
            <a:endParaRPr lang="zh-CN" altLang="en-US"/>
          </a:p>
        </p:txBody>
      </p:sp>
      <p:pic>
        <p:nvPicPr>
          <p:cNvPr id="18" name="Content Placeholder 1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：异常安全（</a:t>
            </a:r>
            <a:r>
              <a:rPr lang="en-US" altLang="zh-CN"/>
              <a:t>exception-safe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33145" y="2808605"/>
            <a:ext cx="441007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858135" y="1503045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C++ </a:t>
            </a:r>
            <a:r>
              <a:rPr lang="zh-CN" altLang="en-US"/>
              <a:t>标准保证当异常发生时，会调用需要已创建对象的解构函数</a:t>
            </a:r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980" y="5427980"/>
            <a:ext cx="5367020" cy="14300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350" y="2395220"/>
            <a:ext cx="4705350" cy="27622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如果此处不关闭，则可等待稍后</a:t>
            </a:r>
            <a:r>
              <a:rPr lang="zh-CN"/>
              <a:t>垃圾回收</a:t>
            </a:r>
            <a:r>
              <a:rPr lang="zh-CN" altLang="en-US"/>
              <a:t>时关闭。</a:t>
            </a:r>
            <a:endParaRPr lang="zh-CN" altLang="en-US"/>
          </a:p>
          <a:p>
            <a:r>
              <a:rPr lang="zh-CN" altLang="en-US"/>
              <a:t>虽然最后还是关了，但如果对</a:t>
            </a:r>
            <a:r>
              <a:rPr lang="zh-CN" altLang="en-US" b="1"/>
              <a:t>时序</a:t>
            </a:r>
            <a:r>
              <a:rPr lang="zh-CN" altLang="en-US"/>
              <a:t>有要求或对</a:t>
            </a:r>
            <a:r>
              <a:rPr lang="zh-CN" altLang="en-US" b="1"/>
              <a:t>性能</a:t>
            </a:r>
            <a:r>
              <a:rPr lang="zh-CN" altLang="en-US"/>
              <a:t>有要求就不能依靠</a:t>
            </a:r>
            <a:r>
              <a:rPr lang="en-US" altLang="zh-CN"/>
              <a:t> GC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mutex </a:t>
            </a:r>
            <a:r>
              <a:rPr lang="zh-CN" altLang="en-US"/>
              <a:t>忘记</a:t>
            </a:r>
            <a:r>
              <a:rPr lang="en-US" altLang="zh-CN"/>
              <a:t> unlock </a:t>
            </a:r>
            <a:r>
              <a:rPr lang="zh-CN" altLang="en-US"/>
              <a:t>造成死锁等等</a:t>
            </a:r>
            <a:r>
              <a:rPr lang="en-US" altLang="zh-CN"/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编写我们自己的</a:t>
            </a:r>
            <a:r>
              <a:rPr lang="en-US" altLang="zh-CN"/>
              <a:t> vector </a:t>
            </a:r>
            <a:r>
              <a:rPr lang="zh-CN" altLang="en-US"/>
              <a:t>类！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  <a:endParaRPr lang="en-US" i="1"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对于任何一个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类，这几个函数是特殊的：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这在其他面向对象语言中是看不到的。他们分别是什么作用？让我们一一揭晓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三五法则：规则类怪谈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p>
            <a:pPr marL="457200" indent="-457200">
              <a:buAutoNum type="arabicPeriod"/>
            </a:pPr>
            <a:r>
              <a:rPr lang="zh-CN" altLang="en-US" sz="1600"/>
              <a:t>如果一个类定义了</a:t>
            </a:r>
            <a:r>
              <a:rPr lang="zh-CN" altLang="en-US" sz="1600" b="1"/>
              <a:t>解构</a:t>
            </a:r>
            <a:r>
              <a:rPr lang="en-US" sz="1600" b="1"/>
              <a:t>函数</a:t>
            </a:r>
            <a:r>
              <a:rPr lang="zh-CN" altLang="en-US" sz="1600"/>
              <a:t>，那么您必须同时定义或删除</a:t>
            </a:r>
            <a:r>
              <a:rPr lang="en-US" sz="1600" b="1"/>
              <a:t>拷贝构造函数</a:t>
            </a:r>
            <a:r>
              <a:rPr lang="en-US" sz="1600"/>
              <a:t>和</a:t>
            </a:r>
            <a:r>
              <a:rPr lang="en-US" sz="1600" b="1"/>
              <a:t>拷贝赋值函数</a:t>
            </a:r>
            <a:r>
              <a:rPr lang="zh-CN" altLang="en-US" sz="1600">
                <a:sym typeface="+mn-ea"/>
              </a:rPr>
              <a:t>，否则出错</a:t>
            </a:r>
            <a:r>
              <a:rPr lang="en-US" sz="1600"/>
              <a:t>。</a:t>
            </a:r>
            <a:endParaRPr 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/>
              <a:t>拷贝</a:t>
            </a:r>
            <a:r>
              <a:rPr lang="zh-CN" altLang="en-US" sz="1600" b="1"/>
              <a:t>构造函数</a:t>
            </a:r>
            <a:r>
              <a:rPr lang="zh-CN" altLang="en-US" sz="1600"/>
              <a:t>，</a:t>
            </a:r>
            <a:r>
              <a:rPr lang="zh-CN" altLang="en-US" sz="1600">
                <a:sym typeface="+mn-ea"/>
              </a:rPr>
              <a:t>那么您必须同时定义或删除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/>
              <a:t>赋值</a:t>
            </a:r>
            <a:r>
              <a:rPr lang="zh-CN" altLang="en-US" sz="1600" b="1"/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/>
              <a:t>。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，那么您必须同时定义或删除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>
                <a:sym typeface="+mn-ea"/>
              </a:rPr>
              <a:t>拷贝</a:t>
            </a:r>
            <a:r>
              <a:rPr lang="zh-CN" altLang="en-US" sz="1600" b="1">
                <a:sym typeface="+mn-ea"/>
              </a:rPr>
              <a:t>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，那么您</a:t>
            </a:r>
            <a:r>
              <a:rPr lang="zh-CN" altLang="en-US" sz="1600">
                <a:sym typeface="+mn-ea"/>
              </a:rPr>
              <a:t>必须</a:t>
            </a:r>
            <a:r>
              <a:rPr lang="zh-CN" altLang="en-US" sz="1600">
                <a:sym typeface="+mn-ea"/>
              </a:rPr>
              <a:t>最好</a:t>
            </a:r>
            <a:r>
              <a:rPr lang="zh-CN" altLang="en-US" sz="1600">
                <a:sym typeface="+mn-ea"/>
              </a:rPr>
              <a:t>同时</a:t>
            </a:r>
            <a:r>
              <a:rPr lang="zh-CN" altLang="en-US" sz="1600">
                <a:sym typeface="+mn-ea"/>
              </a:rPr>
              <a:t>定义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</a:t>
            </a:r>
            <a:r>
              <a:rPr lang="zh-CN" altLang="en-US" sz="1600">
                <a:sym typeface="+mn-ea"/>
              </a:rPr>
              <a:t>否则</a:t>
            </a:r>
            <a:r>
              <a:rPr lang="zh-CN" altLang="en-US" sz="1600">
                <a:sym typeface="+mn-ea"/>
              </a:rPr>
              <a:t>低效</a:t>
            </a:r>
            <a:r>
              <a:rPr lang="en-US" sz="1600">
                <a:sym typeface="+mn-ea"/>
              </a:rPr>
              <a:t>。</a:t>
            </a:r>
            <a:endParaRPr lang="en-US" altLang="en-US" sz="16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三五法则是前人总结的，避免犯错的经验。</a:t>
            </a:r>
            <a:endParaRPr lang="zh-CN" altLang="en-US">
              <a:sym typeface="+mn-ea"/>
            </a:endParaRPr>
          </a:p>
          <a:p>
            <a:r>
              <a:rPr lang="zh-CN" altLang="en-US"/>
              <a:t>只告诉做什么，不告诉为什么，是不深入的。</a:t>
            </a:r>
            <a:endParaRPr lang="zh-CN" altLang="en-US"/>
          </a:p>
          <a:p>
            <a:r>
              <a:rPr lang="zh-CN" altLang="en-US"/>
              <a:t>让我们通过撞南墙的方式来深入理解一下。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三五法则：拷贝构造函数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在</a:t>
            </a:r>
            <a:r>
              <a:rPr lang="en-US" altLang="zh-CN"/>
              <a:t> = </a:t>
            </a:r>
            <a:r>
              <a:rPr lang="zh-CN" altLang="en-US"/>
              <a:t>时，默认是会拷贝的。比如右边这样：</a:t>
            </a:r>
            <a:endParaRPr lang="zh-CN" altLang="en-US"/>
          </a:p>
          <a:p>
            <a:r>
              <a:rPr lang="zh-CN" altLang="en-US"/>
              <a:t>但是这样对我们当前</a:t>
            </a:r>
            <a:r>
              <a:rPr lang="en-US" altLang="zh-CN"/>
              <a:t> Vector </a:t>
            </a:r>
            <a:r>
              <a:rPr lang="zh-CN" altLang="en-US"/>
              <a:t>的实现造成一个很大的问题。其</a:t>
            </a:r>
            <a:r>
              <a:rPr lang="en-US" altLang="zh-CN"/>
              <a:t> m_data </a:t>
            </a:r>
            <a:r>
              <a:rPr lang="zh-CN" altLang="en-US">
                <a:sym typeface="+mn-ea"/>
              </a:rPr>
              <a:t>指针是按地址值</a:t>
            </a:r>
            <a:r>
              <a:rPr lang="zh-CN" altLang="en-US" b="1">
                <a:sym typeface="+mn-ea"/>
              </a:rPr>
              <a:t>浅</a:t>
            </a:r>
            <a:r>
              <a:rPr lang="zh-CN" altLang="en-US" b="1"/>
              <a:t>拷贝</a:t>
            </a:r>
            <a:r>
              <a:rPr lang="zh-CN" altLang="en-US"/>
              <a:t>的，而不</a:t>
            </a:r>
            <a:r>
              <a:rPr lang="zh-CN" altLang="en-US" b="1"/>
              <a:t>深拷贝</a:t>
            </a:r>
            <a:r>
              <a:rPr lang="zh-CN" altLang="en-US"/>
              <a:t>其指向的数组！</a:t>
            </a:r>
            <a:endParaRPr lang="zh-CN" altLang="en-US"/>
          </a:p>
          <a:p>
            <a:r>
              <a:rPr lang="zh-CN" altLang="en-US"/>
              <a:t>这就是说，在退出</a:t>
            </a:r>
            <a:r>
              <a:rPr lang="en-US" altLang="zh-CN"/>
              <a:t> main </a:t>
            </a:r>
            <a:r>
              <a:rPr lang="zh-CN" altLang="en-US"/>
              <a:t>函数作用域的时候，</a:t>
            </a:r>
            <a:r>
              <a:rPr lang="en-US" altLang="zh-CN"/>
              <a:t>v1.m_data </a:t>
            </a:r>
            <a:r>
              <a:rPr lang="zh-CN" altLang="en-US"/>
              <a:t>会被释放两次！更危险的则是</a:t>
            </a:r>
            <a:r>
              <a:rPr lang="en-US" altLang="zh-CN"/>
              <a:t> v1 </a:t>
            </a:r>
            <a:r>
              <a:rPr lang="zh-CN" altLang="en-US"/>
              <a:t>被解构而</a:t>
            </a:r>
            <a:r>
              <a:rPr lang="en-US" altLang="zh-CN"/>
              <a:t> v2 </a:t>
            </a:r>
            <a:r>
              <a:rPr lang="zh-CN" altLang="en-US"/>
              <a:t>仍在被使用的情况。</a:t>
            </a:r>
            <a:endParaRPr lang="zh-CN" altLang="en-US"/>
          </a:p>
          <a:p>
            <a:r>
              <a:rPr lang="zh-CN" altLang="en-US">
                <a:sym typeface="+mn-ea"/>
              </a:rPr>
              <a:t>这就是为什么“如</a:t>
            </a:r>
            <a:r>
              <a:rPr lang="zh-CN" altLang="en-US">
                <a:sym typeface="+mn-ea"/>
              </a:rPr>
              <a:t>果一个类定义了</a:t>
            </a:r>
            <a:r>
              <a:rPr lang="zh-CN" altLang="en-US" b="1">
                <a:sym typeface="+mn-ea"/>
              </a:rPr>
              <a:t>解构</a:t>
            </a:r>
            <a:r>
              <a:rPr 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，那么您必须同时定义或删除</a:t>
            </a:r>
            <a:r>
              <a:rPr lang="en-US" b="1">
                <a:sym typeface="+mn-ea"/>
              </a:rPr>
              <a:t>拷贝构造函数</a:t>
            </a:r>
            <a:r>
              <a:rPr lang="en-US">
                <a:sym typeface="+mn-ea"/>
              </a:rPr>
              <a:t>和</a:t>
            </a:r>
            <a:r>
              <a:rPr lang="en-US" b="1">
                <a:sym typeface="+mn-ea"/>
              </a:rPr>
              <a:t>拷贝赋值函数</a:t>
            </a:r>
            <a:r>
              <a:rPr lang="zh-CN" altLang="en-US">
                <a:sym typeface="+mn-ea"/>
              </a:rPr>
              <a:t>，否则出错</a:t>
            </a:r>
            <a:r>
              <a:rPr lang="zh-CN" altLang="en-US">
                <a:sym typeface="+mn-ea"/>
              </a:rPr>
              <a:t>。”</a:t>
            </a:r>
            <a:endParaRPr lang="zh-CN" altLang="en-US"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38370" y="3557905"/>
            <a:ext cx="2333625" cy="88582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求一个列表中所有数的和：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解决方案：要么删除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最简单的办法是，直接禁止用户拷贝这个类的对象，在</a:t>
            </a:r>
            <a:r>
              <a:rPr lang="en-US" altLang="zh-CN"/>
              <a:t> C++11 </a:t>
            </a:r>
            <a:r>
              <a:rPr lang="zh-CN" altLang="en-US"/>
              <a:t>中可以用</a:t>
            </a:r>
            <a:r>
              <a:rPr lang="en-US" altLang="zh-CN"/>
              <a:t> = delete </a:t>
            </a:r>
            <a:r>
              <a:rPr lang="zh-CN" altLang="en-US"/>
              <a:t>表示这个函数被删除，让编译器不要自动生成一个默认的（会导致指针浅拷贝的）拷贝构造函数了。</a:t>
            </a:r>
            <a:endParaRPr lang="zh-CN" altLang="en-US"/>
          </a:p>
          <a:p>
            <a:r>
              <a:rPr lang="zh-CN" altLang="en-US"/>
              <a:t>这样就可以在编译期提前发现错误：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</a:t>
            </a:r>
            <a:r>
              <a:rPr lang="zh-CN" altLang="en-US">
                <a:sym typeface="+mn-ea"/>
              </a:rPr>
              <a:t>要么</a:t>
            </a:r>
            <a:r>
              <a:rPr lang="zh-CN" altLang="en-US">
                <a:sym typeface="+mn-ea"/>
              </a:rPr>
              <a:t>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如果需要允许用户拷贝你的</a:t>
            </a:r>
            <a:r>
              <a:rPr lang="en-US" altLang="zh-CN"/>
              <a:t> Vector </a:t>
            </a:r>
            <a:r>
              <a:rPr lang="zh-CN" altLang="en-US"/>
              <a:t>类对象，我们还是需要实现一下的。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三五法则：拷贝赋值函数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区分两种拷贝可以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x = 1;   // </a:t>
            </a:r>
            <a:r>
              <a:rPr lang="zh-CN" altLang="en-US"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 = 2;        // </a:t>
            </a:r>
            <a:r>
              <a:rPr lang="zh-CN" altLang="en-US">
                <a:sym typeface="+mn-ea"/>
              </a:rPr>
              <a:t>拷贝赋值函数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拷贝构造：直接未初始化的内存上构造</a:t>
            </a:r>
            <a:r>
              <a:rPr lang="en-US" altLang="zh-CN">
                <a:sym typeface="+mn-ea"/>
              </a:rPr>
              <a:t> 2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拷贝赋值：</a:t>
            </a:r>
            <a:r>
              <a:rPr lang="zh-CN" altLang="en-US">
                <a:sym typeface="+mn-ea"/>
              </a:rPr>
              <a:t>先销毁现有的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，再重新构造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可以这样写：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拷贝赋值函数：提高性能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</a:t>
            </a:r>
            <a:r>
              <a:rPr lang="zh-CN" altLang="en-US">
                <a:sym typeface="+mn-ea"/>
              </a:rPr>
              <a:t>拷贝</a:t>
            </a:r>
            <a:r>
              <a:rPr lang="zh-CN" altLang="en-US">
                <a:sym typeface="+mn-ea"/>
              </a:rPr>
              <a:t>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因此拷贝赋值函数还是自定义下比较好：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这解释了“如果一个类定义或删除了</a:t>
            </a:r>
            <a:r>
              <a:rPr lang="en-US" b="1">
                <a:sym typeface="+mn-ea"/>
              </a:rPr>
              <a:t>拷贝</a:t>
            </a:r>
            <a:r>
              <a:rPr lang="zh-CN" altLang="en-US" b="1">
                <a:sym typeface="+mn-ea"/>
              </a:rPr>
              <a:t>构造函数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那么您必须同时定义或删除</a:t>
            </a:r>
            <a:r>
              <a:rPr lang="zh-CN" altLang="en-US" b="1">
                <a:sym typeface="+mn-ea"/>
              </a:rPr>
              <a:t>拷贝</a:t>
            </a:r>
            <a:r>
              <a:rPr lang="en-US" b="1">
                <a:sym typeface="+mn-ea"/>
              </a:rPr>
              <a:t>赋值</a:t>
            </a:r>
            <a:r>
              <a:rPr lang="zh-CN" alt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，否则出错。”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C++11</a:t>
            </a:r>
            <a:r>
              <a:rPr lang="zh-CN" altLang="en-US">
                <a:sym typeface="+mn-ea"/>
              </a:rPr>
              <a:t>：为什么区分拷贝和移动？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有时候，我们需要把一个对象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上。而不需要涉及实际数据的拷贝。</a:t>
            </a:r>
            <a:endParaRPr lang="zh-CN" altLang="en-US"/>
          </a:p>
          <a:p>
            <a:r>
              <a:rPr lang="zh-CN" altLang="en-US"/>
              <a:t>时间复杂度：移动是</a:t>
            </a:r>
            <a:r>
              <a:rPr lang="en-US" altLang="zh-CN"/>
              <a:t> O(1)</a:t>
            </a:r>
            <a:r>
              <a:rPr lang="zh-CN" altLang="en-US"/>
              <a:t>，拷贝是</a:t>
            </a:r>
            <a:r>
              <a:rPr lang="en-US" altLang="zh-CN"/>
              <a:t> O(n)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我们可以用</a:t>
            </a:r>
            <a:r>
              <a:rPr lang="en-US" altLang="zh-CN">
                <a:sym typeface="+mn-ea"/>
              </a:rPr>
              <a:t> std::move </a:t>
            </a:r>
            <a:r>
              <a:rPr lang="zh-CN" altLang="en-US">
                <a:sym typeface="+mn-ea"/>
              </a:rPr>
              <a:t>实现移动。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v2 </a:t>
            </a:r>
            <a:r>
              <a:rPr lang="zh-CN" altLang="en-US">
                <a:sym typeface="+mn-ea"/>
              </a:rPr>
              <a:t>被移动到</a:t>
            </a:r>
            <a:r>
              <a:rPr lang="en-US" altLang="zh-CN">
                <a:sym typeface="+mn-ea"/>
              </a:rPr>
              <a:t> v1 </a:t>
            </a:r>
            <a:r>
              <a:rPr lang="zh-CN" altLang="en-US">
                <a:sym typeface="+mn-ea"/>
              </a:rPr>
              <a:t>后，原来的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会被</a:t>
            </a:r>
            <a:r>
              <a:rPr lang="zh-CN" altLang="en-US" b="1">
                <a:sym typeface="+mn-ea"/>
              </a:rPr>
              <a:t>清空</a:t>
            </a:r>
            <a:r>
              <a:rPr lang="zh-CN" altLang="en-US">
                <a:sym typeface="+mn-ea"/>
              </a:rPr>
              <a:t>，因此仅当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再也用不到时才用移动。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v2 </a:t>
            </a:r>
            <a:r>
              <a:rPr lang="zh-CN" altLang="en-US"/>
              <a:t>的内容被移走，所以只剩</a:t>
            </a:r>
            <a:r>
              <a:rPr lang="en-US" altLang="zh-CN"/>
              <a:t>0</a:t>
            </a:r>
            <a:r>
              <a:rPr lang="zh-CN" altLang="en-US"/>
              <a:t>个元素了</a:t>
            </a:r>
            <a:r>
              <a:rPr lang="en-US" altLang="zh-CN"/>
              <a:t>↑</a:t>
            </a:r>
            <a:r>
              <a:rPr lang="en-US" altLang="zh-CN">
                <a:sym typeface="+mn-ea"/>
              </a:rPr>
              <a:t>↑↑</a:t>
            </a:r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移动进阶：交换两者的值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p>
            <a:r>
              <a:rPr lang="zh-CN" altLang="en-US"/>
              <a:t>除了</a:t>
            </a:r>
            <a:r>
              <a:rPr lang="en-US" altLang="zh-CN"/>
              <a:t> std::move </a:t>
            </a:r>
            <a:r>
              <a:rPr lang="zh-CN" altLang="en-US"/>
              <a:t>可以把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外，</a:t>
            </a:r>
            <a:endParaRPr lang="zh-CN" altLang="en-US"/>
          </a:p>
          <a:p>
            <a:r>
              <a:rPr lang="zh-CN" altLang="en-US">
                <a:sym typeface="+mn-ea"/>
              </a:rPr>
              <a:t>还可以通过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std::swap </a:t>
            </a:r>
            <a:r>
              <a:rPr lang="zh-CN" altLang="en-US" b="1"/>
              <a:t>交换</a:t>
            </a:r>
            <a:r>
              <a:rPr lang="en-US" altLang="zh-CN"/>
              <a:t> v1 </a:t>
            </a:r>
            <a:r>
              <a:rPr lang="zh-CN" altLang="en-US"/>
              <a:t>和</a:t>
            </a:r>
            <a:r>
              <a:rPr lang="en-US" altLang="zh-CN"/>
              <a:t> v2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swap </a:t>
            </a:r>
            <a:r>
              <a:rPr lang="zh-CN" altLang="en-US"/>
              <a:t>在高性能计算中可以用来实现双缓存（</a:t>
            </a:r>
            <a:r>
              <a:rPr lang="en-US" altLang="zh-CN"/>
              <a:t>ping-pong buffer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还有哪些情况会触发“移动</a:t>
            </a:r>
            <a:r>
              <a:rPr lang="zh-CN" altLang="en-US">
                <a:sym typeface="+mn-ea"/>
              </a:rPr>
              <a:t>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800"/>
              <a:t>这些情况下编译器会调用</a:t>
            </a:r>
            <a:r>
              <a:rPr lang="zh-CN" altLang="en-US" sz="1800" b="1"/>
              <a:t>移动</a:t>
            </a:r>
            <a:r>
              <a:rPr lang="zh-CN" altLang="en-US" sz="1800"/>
              <a:t>：</a:t>
            </a:r>
            <a:endParaRPr lang="zh-CN" altLang="en-US" sz="1800"/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返回值</a:t>
            </a:r>
            <a:endParaRPr lang="en-US" altLang="zh-CN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std::vector&lt;int&gt;(200)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std::move(v2)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这些情况下编译器会调用</a:t>
            </a:r>
            <a:r>
              <a:rPr lang="zh-CN" altLang="en-US" sz="1800" b="1">
                <a:sym typeface="+mn-ea"/>
              </a:rPr>
              <a:t>拷贝</a:t>
            </a:r>
            <a:r>
              <a:rPr lang="zh-CN" altLang="en-US" sz="1800">
                <a:sym typeface="+mn-ea"/>
              </a:rPr>
              <a:t>：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std::as_const(v2)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显式地拷贝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  <a:endParaRPr lang="zh-CN" altLang="en-US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注意</a:t>
            </a:r>
            <a:r>
              <a:rPr lang="zh-CN" sz="1800">
                <a:sym typeface="+mn-ea"/>
              </a:rPr>
              <a:t>，以下语句</a:t>
            </a:r>
            <a:r>
              <a:rPr lang="zh-CN" sz="1800" b="1">
                <a:sym typeface="+mn-ea"/>
              </a:rPr>
              <a:t>没有任何作用</a:t>
            </a:r>
            <a:r>
              <a:rPr lang="zh-CN" sz="1800">
                <a:sym typeface="+mn-ea"/>
              </a:rPr>
              <a:t>：</a:t>
            </a:r>
            <a:endParaRPr lang="zh-CN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std::move(v2)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v2.clear()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std::as_const(v2)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这两个函数只是负责转换类型，实际产生移动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拷贝效果的是在类的构造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赋值函数里。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std::move(t)     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&amp;&amp;)t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std::as_const(t)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const 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移动构造函数：缺省实现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 sz="1800"/>
              <a:t>同样，如果对</a:t>
            </a:r>
            <a:r>
              <a:rPr lang="zh-CN" altLang="en-US" sz="1800" b="1"/>
              <a:t>降低时间复杂度</a:t>
            </a:r>
            <a:r>
              <a:rPr lang="zh-CN" altLang="en-US" sz="1800"/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只要</a:t>
            </a:r>
            <a:r>
              <a:rPr lang="zh-CN" altLang="en-US" sz="1800" b="1">
                <a:sym typeface="+mn-ea"/>
              </a:rPr>
              <a:t>不定义</a:t>
            </a:r>
            <a:r>
              <a:rPr lang="zh-CN" altLang="en-US" sz="1800">
                <a:sym typeface="+mn-ea"/>
              </a:rPr>
              <a:t>移动构造和移动赋值，编译器会自动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>
                <a:sym typeface="+mn-ea"/>
              </a:rPr>
              <a:t>。</a:t>
            </a:r>
            <a:r>
              <a:rPr lang="zh-CN" altLang="en-US" sz="1800">
                <a:sym typeface="+mn-ea"/>
              </a:rPr>
              <a:t>虽然</a:t>
            </a:r>
            <a:r>
              <a:rPr lang="zh-CN" altLang="en-US" sz="1800" b="1">
                <a:sym typeface="+mn-ea"/>
              </a:rPr>
              <a:t>低效，</a:t>
            </a:r>
            <a:r>
              <a:rPr lang="zh-CN" altLang="en-US" sz="1800">
                <a:sym typeface="+mn-ea"/>
              </a:rPr>
              <a:t>但至少可以保证</a:t>
            </a:r>
            <a:r>
              <a:rPr lang="zh-CN" altLang="en-US" sz="1800" b="1">
                <a:sym typeface="+mn-ea"/>
              </a:rPr>
              <a:t>不出错</a:t>
            </a:r>
            <a:r>
              <a:rPr lang="zh-CN" altLang="en-US" sz="1800">
                <a:sym typeface="+mn-ea"/>
              </a:rPr>
              <a:t>。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若自定义了移动构造，对</a:t>
            </a:r>
            <a:r>
              <a:rPr lang="zh-CN" altLang="en-US" sz="1800" b="1">
                <a:sym typeface="+mn-ea"/>
              </a:rPr>
              <a:t>提高性能</a:t>
            </a:r>
            <a:r>
              <a:rPr lang="zh-CN" altLang="en-US" sz="1800">
                <a:sym typeface="+mn-ea"/>
              </a:rPr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</a:t>
            </a:r>
            <a:endParaRPr lang="zh-CN" altLang="en-US"/>
          </a:p>
          <a:p>
            <a:r>
              <a:rPr lang="zh-CN" altLang="en-US"/>
              <a:t>降低时间复杂度：</a:t>
            </a:r>
            <a:r>
              <a:rPr lang="en-US" altLang="zh-CN"/>
              <a:t>O(n) -&gt; O(1)</a:t>
            </a:r>
            <a:endParaRPr lang="en-US" altLang="zh-CN"/>
          </a:p>
          <a:p>
            <a:r>
              <a:rPr lang="zh-CN" altLang="en-US"/>
              <a:t>提高性能：</a:t>
            </a:r>
            <a:r>
              <a:rPr lang="en-US" altLang="zh-CN"/>
              <a:t>           O(1) -&gt; O(0.1)</a:t>
            </a: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构造函数全家桶：总结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R-C"/>
          <p:cNvPicPr>
            <a:picLocks noChangeAspect="1"/>
          </p:cNvPicPr>
          <p:nvPr/>
        </p:nvPicPr>
        <p:blipFill>
          <a:blip r:embed="rId1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来学智能指针压压惊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如果构造函数全家桶搞得你晕头转向了，那么我们来点简单的作为饭后甜点。</a:t>
            </a:r>
            <a:endParaRPr lang="zh-CN" altLang="en-US"/>
          </a:p>
          <a:p>
            <a:r>
              <a:rPr lang="zh-CN" altLang="en-US"/>
              <a:t>我们将以与众不同的方式引入智能指针概念，你一定可以收获传统课程不同的深入理解。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C++98</a:t>
            </a:r>
            <a:r>
              <a:rPr lang="zh-CN" altLang="en-US"/>
              <a:t>：令人头疼的内存管理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在没有智能指针的</a:t>
            </a:r>
            <a:r>
              <a:rPr lang="en-US" altLang="zh-CN"/>
              <a:t> C++ </a:t>
            </a:r>
            <a:r>
              <a:rPr lang="zh-CN" altLang="en-US"/>
              <a:t>中，我们只能手动去</a:t>
            </a:r>
            <a:r>
              <a:rPr lang="en-US" altLang="zh-CN"/>
              <a:t> new </a:t>
            </a:r>
            <a:r>
              <a:rPr lang="zh-CN" altLang="en-US"/>
              <a:t>和</a:t>
            </a:r>
            <a:r>
              <a:rPr lang="en-US" altLang="zh-CN"/>
              <a:t> delete </a:t>
            </a:r>
            <a:r>
              <a:rPr lang="zh-CN" altLang="en-US"/>
              <a:t>指针。这非常容易出错，一旦马虎的程序员忘记释放指针，就会导致内存泄露等情况，更可能被黑客利用空悬指针篡改系统内存从而盗取重要数据等。</a:t>
            </a:r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 </a:t>
            </a:r>
            <a:r>
              <a:rPr lang="zh-CN" altLang="en-US"/>
              <a:t>解决内存管理的问题：</a:t>
            </a:r>
            <a:r>
              <a:rPr lang="en-US" altLang="zh-CN"/>
              <a:t>unique_ptr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似曾相识的情形</a:t>
            </a:r>
            <a:r>
              <a:rPr lang="en-US" altLang="zh-CN"/>
              <a:t>……</a:t>
            </a:r>
            <a:r>
              <a:rPr lang="zh-CN" altLang="en-US"/>
              <a:t>是的，和我们刚刚提到的</a:t>
            </a:r>
            <a:r>
              <a:rPr lang="en-US" altLang="zh-CN"/>
              <a:t> RAII </a:t>
            </a:r>
            <a:r>
              <a:rPr lang="zh-CN" altLang="en-US"/>
              <a:t>思想不谋而合！</a:t>
            </a:r>
            <a:endParaRPr lang="zh-CN" altLang="en-US"/>
          </a:p>
          <a:p>
            <a:r>
              <a:rPr lang="zh-CN" altLang="en-US"/>
              <a:t>因此，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unique_ptr </a:t>
            </a:r>
            <a:r>
              <a:rPr lang="zh-CN" altLang="en-US"/>
              <a:t>容器，他的解构函数中会调用</a:t>
            </a:r>
            <a:r>
              <a:rPr lang="en-US" altLang="zh-CN"/>
              <a:t> delete p</a:t>
            </a:r>
            <a:r>
              <a:rPr lang="zh-CN" altLang="en-US"/>
              <a:t>，因此不会有马虎犯错的问题。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5650" y="1184275"/>
            <a:ext cx="5472430" cy="56349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unique_ptr</a:t>
            </a:r>
            <a:r>
              <a:rPr lang="zh-CN" altLang="en-US"/>
              <a:t>：封装的智慧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3705" y="1339850"/>
            <a:ext cx="5181600" cy="4351338"/>
          </a:xfrm>
        </p:spPr>
        <p:txBody>
          <a:bodyPr>
            <a:normAutofit fontScale="90000" lnSpcReduction="10000"/>
          </a:bodyPr>
          <a:p>
            <a:r>
              <a:rPr lang="zh-CN" altLang="en-US"/>
              <a:t>在旧时代</a:t>
            </a:r>
            <a:r>
              <a:rPr lang="en-US" altLang="zh-CN"/>
              <a:t> C++ </a:t>
            </a:r>
            <a:r>
              <a:rPr lang="zh-CN" altLang="en-US"/>
              <a:t>里，常常听到这样的说法：</a:t>
            </a:r>
            <a:endParaRPr lang="zh-CN" altLang="en-US"/>
          </a:p>
          <a:p>
            <a:r>
              <a:rPr lang="zh-CN" altLang="en-US"/>
              <a:t>“释放一个指针后，必须把这个指针设为</a:t>
            </a:r>
            <a:r>
              <a:rPr lang="en-US" altLang="zh-CN"/>
              <a:t> NULL</a:t>
            </a:r>
            <a:r>
              <a:rPr lang="zh-CN" altLang="en-US"/>
              <a:t>，防止空悬指针！”</a:t>
            </a:r>
            <a:endParaRPr lang="zh-CN" altLang="en-US"/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delete p;</a:t>
            </a:r>
            <a:endParaRPr lang="en-US" altLang="zh-CN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p = nullptr;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/>
              <a:t>unique_ptr </a:t>
            </a:r>
            <a:r>
              <a:rPr lang="zh-CN" altLang="en-US"/>
              <a:t>则把他们封装成一个操作：只需要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 = nullptr;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等价于：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p.reset()</a:t>
            </a:r>
            <a:endParaRPr lang="en-US" altLang="zh-CN"/>
          </a:p>
          <a:p>
            <a:r>
              <a:rPr lang="zh-CN" altLang="en-US"/>
              <a:t>即可。也不会保留着一个空悬指针，体现了面向对象“封装：不变性”的思想。</a:t>
            </a:r>
            <a:endParaRPr lang="zh-CN" altLang="en-US"/>
          </a:p>
        </p:txBody>
      </p:sp>
      <p:sp>
        <p:nvSpPr>
          <p:cNvPr id="3" name="Right Brace 2"/>
          <p:cNvSpPr/>
          <p:nvPr/>
        </p:nvSpPr>
        <p:spPr>
          <a:xfrm>
            <a:off x="1915160" y="2883535"/>
            <a:ext cx="207645" cy="825500"/>
          </a:xfrm>
          <a:prstGeom prst="rightBrac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91505"/>
            <a:ext cx="4824095" cy="116649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3735" y="1144905"/>
            <a:ext cx="5636260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30090"/>
            <a:ext cx="5828665" cy="232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unique_ptr</a:t>
            </a:r>
            <a:r>
              <a:rPr lang="zh-CN" altLang="en-US"/>
              <a:t>：禁止拷贝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00810"/>
            <a:ext cx="5181600" cy="4351338"/>
          </a:xfrm>
        </p:spPr>
        <p:txBody>
          <a:bodyPr/>
          <a:p>
            <a:r>
              <a:rPr lang="zh-CN" altLang="en-US" sz="1600"/>
              <a:t>初学</a:t>
            </a:r>
            <a:r>
              <a:rPr lang="en-US" altLang="zh-CN" sz="1600"/>
              <a:t> </a:t>
            </a:r>
            <a:r>
              <a:rPr lang="en-US" sz="1600">
                <a:sym typeface="+mn-ea"/>
              </a:rPr>
              <a:t>unique_ptr </a:t>
            </a:r>
            <a:r>
              <a:rPr lang="zh-CN" altLang="en-US" sz="1600">
                <a:sym typeface="+mn-ea"/>
              </a:rPr>
              <a:t>的人常常会碰到这个问题：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“</a:t>
            </a:r>
            <a:r>
              <a:rPr lang="zh-CN" altLang="en-US" sz="1600">
                <a:sym typeface="+mn-ea"/>
              </a:rPr>
              <a:t>小彭老师，我想给函数传一个指针作为参数，出了这个错误怎么办啊！”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这是因为</a:t>
            </a:r>
            <a:r>
              <a:rPr lang="en-US" altLang="zh-CN" sz="1600">
                <a:sym typeface="+mn-ea"/>
              </a:rPr>
              <a:t> unique_ptr </a:t>
            </a:r>
            <a:r>
              <a:rPr lang="zh-CN" altLang="en-US" sz="1600">
                <a:sym typeface="+mn-ea"/>
              </a:rPr>
              <a:t>删除了拷贝构造函数导致的。为什么他要删除拷贝</a:t>
            </a:r>
            <a:r>
              <a:rPr lang="zh-CN" altLang="en-US" sz="1600">
                <a:sym typeface="+mn-ea"/>
              </a:rPr>
              <a:t>构造</a:t>
            </a:r>
            <a:r>
              <a:rPr lang="zh-CN" altLang="en-US" sz="1600">
                <a:sym typeface="+mn-ea"/>
              </a:rPr>
              <a:t>函数？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原因还是</a:t>
            </a:r>
            <a:r>
              <a:rPr lang="zh-CN" altLang="en-US" sz="1600" b="1">
                <a:sym typeface="+mn-ea"/>
              </a:rPr>
              <a:t>三五法则</a:t>
            </a:r>
            <a:r>
              <a:rPr lang="zh-CN" altLang="en-US" sz="1600">
                <a:sym typeface="+mn-ea"/>
              </a:rPr>
              <a:t>，如果拷贝了指针，那么就会出现之前</a:t>
            </a:r>
            <a:r>
              <a:rPr lang="en-US" altLang="zh-CN" sz="1600">
                <a:sym typeface="+mn-ea"/>
              </a:rPr>
              <a:t> Vector </a:t>
            </a:r>
            <a:r>
              <a:rPr lang="zh-CN" altLang="en-US" sz="1600">
                <a:sym typeface="+mn-ea"/>
              </a:rPr>
              <a:t>那样</a:t>
            </a:r>
            <a:r>
              <a:rPr lang="zh-CN" altLang="en-US" sz="1600" b="1">
                <a:sym typeface="+mn-ea"/>
              </a:rPr>
              <a:t>重复释放</a:t>
            </a:r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double free</a:t>
            </a:r>
            <a:r>
              <a:rPr lang="zh-CN" altLang="en-US" sz="1600">
                <a:sym typeface="+mn-ea"/>
              </a:rPr>
              <a:t>）的问题。</a:t>
            </a:r>
            <a:endParaRPr lang="zh-CN" altLang="en-US" sz="16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755" y="1163955"/>
            <a:ext cx="480822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：获取原始指针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解决这个问题需要分两种情况讨论。</a:t>
            </a:r>
            <a:endParaRPr lang="zh-CN" altLang="en-US"/>
          </a:p>
          <a:p>
            <a:r>
              <a:rPr lang="zh-CN" altLang="en-US"/>
              <a:t>第一种是，你的</a:t>
            </a:r>
            <a:r>
              <a:rPr lang="en-US" altLang="zh-CN"/>
              <a:t> func() </a:t>
            </a:r>
            <a:r>
              <a:rPr lang="zh-CN" altLang="en-US"/>
              <a:t>实际上并不需要“夺走”资源的</a:t>
            </a:r>
            <a:r>
              <a:rPr lang="zh-CN" altLang="en-US" b="1"/>
              <a:t>占有权</a:t>
            </a:r>
            <a:r>
              <a:rPr lang="zh-CN" altLang="en-US"/>
              <a:t>（</a:t>
            </a:r>
            <a:r>
              <a:rPr lang="en-US" altLang="zh-CN"/>
              <a:t>ownership</a:t>
            </a:r>
            <a:r>
              <a:rPr lang="zh-CN" altLang="en-US"/>
              <a:t>）。比如刚才这个例子，</a:t>
            </a:r>
            <a:r>
              <a:rPr lang="en-US" altLang="zh-CN"/>
              <a:t>func() </a:t>
            </a:r>
            <a:r>
              <a:rPr lang="zh-CN" altLang="en-US"/>
              <a:t>只是调用了</a:t>
            </a:r>
            <a:r>
              <a:rPr lang="en-US" altLang="zh-CN"/>
              <a:t> p </a:t>
            </a:r>
            <a:r>
              <a:rPr lang="zh-CN" altLang="en-US"/>
              <a:t>的某个成员函数而已，</a:t>
            </a:r>
            <a:r>
              <a:rPr lang="zh-CN" altLang="en-US" b="1"/>
              <a:t>并没有接过掌管对象生命周期的大权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1560" y="1082675"/>
            <a:ext cx="4881245" cy="583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365"/>
            <a:ext cx="5715000" cy="165163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unique_ptr </a:t>
            </a:r>
            <a:r>
              <a:rPr lang="zh-CN" altLang="en-US">
                <a:sym typeface="+mn-ea"/>
              </a:rPr>
              <a:t>不能拷贝，但可以移动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第二种是，你的</a:t>
            </a:r>
            <a:r>
              <a:rPr lang="en-US" altLang="zh-CN">
                <a:sym typeface="+mn-ea"/>
              </a:rPr>
              <a:t> func() </a:t>
            </a:r>
            <a:r>
              <a:rPr lang="zh-CN" altLang="en-US">
                <a:sym typeface="+mn-ea"/>
              </a:rPr>
              <a:t>需要“夺走”资源的</a:t>
            </a:r>
            <a:r>
              <a:rPr lang="zh-CN" altLang="en-US" b="1">
                <a:sym typeface="+mn-ea"/>
              </a:rPr>
              <a:t>占有权</a:t>
            </a:r>
            <a:r>
              <a:rPr lang="zh-CN" altLang="en-US">
                <a:sym typeface="+mn-ea"/>
              </a:rPr>
              <a:t>。比如右边这个例子，</a:t>
            </a:r>
            <a:r>
              <a:rPr lang="en-US" altLang="zh-CN">
                <a:sym typeface="+mn-ea"/>
              </a:rPr>
              <a:t>func </a:t>
            </a:r>
            <a:r>
              <a:rPr lang="zh-CN" altLang="en-US">
                <a:sym typeface="+mn-ea"/>
              </a:rPr>
              <a:t>把指针放到一个全局的列表里，</a:t>
            </a:r>
            <a:r>
              <a:rPr lang="en-US" altLang="zh-CN">
                <a:sym typeface="+mn-ea"/>
              </a:rPr>
              <a:t>p </a:t>
            </a:r>
            <a:r>
              <a:rPr lang="zh-CN" altLang="en-US">
                <a:sym typeface="+mn-ea"/>
              </a:rPr>
              <a:t>的生命周期将会变得和</a:t>
            </a:r>
            <a:r>
              <a:rPr lang="en-US" altLang="zh-CN">
                <a:sym typeface="+mn-ea"/>
              </a:rPr>
              <a:t> objlist </a:t>
            </a:r>
            <a:r>
              <a:rPr lang="zh-CN" altLang="en-US">
                <a:sym typeface="+mn-ea"/>
              </a:rPr>
              <a:t>一样长。因此</a:t>
            </a:r>
            <a:r>
              <a:rPr lang="zh-CN" altLang="en-US" b="1">
                <a:sym typeface="+mn-ea"/>
              </a:rPr>
              <a:t>需要接过掌管对象生命周期的大权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请根据你的具体情况，决定要选用哪一种解决方案。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5945" y="2084070"/>
            <a:ext cx="6326505" cy="268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55" y="5271135"/>
            <a:ext cx="6608445" cy="158686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深入理解：生命周期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近代：</a:t>
            </a:r>
            <a:r>
              <a:rPr lang="en-US" altLang="zh-CN"/>
              <a:t>C++98 </a:t>
            </a:r>
            <a:r>
              <a:rPr lang="zh-CN" altLang="en-US"/>
              <a:t>引入</a:t>
            </a:r>
            <a:r>
              <a:rPr lang="en-US" altLang="zh-CN"/>
              <a:t> STL </a:t>
            </a:r>
            <a:r>
              <a:rPr lang="zh-CN" altLang="en-US"/>
              <a:t>容器库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{} </a:t>
            </a:r>
            <a:r>
              <a:rPr lang="zh-CN" altLang="en-US"/>
              <a:t>初始化表达式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range-based for-loop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如果想使用</a:t>
            </a:r>
            <a:r>
              <a:rPr lang="en-US" altLang="zh-CN"/>
              <a:t> for_each </a:t>
            </a:r>
            <a:r>
              <a:rPr lang="zh-CN" altLang="en-US"/>
              <a:t>这个算法模板呢？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494020" y="6489700"/>
            <a:ext cx="6697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我知道可以用</a:t>
            </a:r>
            <a:r>
              <a:rPr lang="en-US" altLang="zh-CN"/>
              <a:t> accumulate </a:t>
            </a:r>
            <a:r>
              <a:rPr lang="zh-CN" altLang="en-US"/>
              <a:t>啦！但是为了引出</a:t>
            </a:r>
            <a:r>
              <a:rPr lang="en-US" altLang="zh-CN"/>
              <a:t> lambda </a:t>
            </a:r>
            <a:r>
              <a:rPr lang="zh-CN" altLang="en-US"/>
              <a:t>表达式</a:t>
            </a:r>
            <a:r>
              <a:rPr lang="en-US" altLang="zh-CN"/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近现代：</a:t>
            </a:r>
            <a:r>
              <a:rPr lang="en-US" altLang="zh-CN">
                <a:sym typeface="+mn-ea"/>
              </a:rPr>
              <a:t>C++11 </a:t>
            </a:r>
            <a:r>
              <a:rPr lang="zh-CN" altLang="en-US">
                <a:sym typeface="+mn-ea"/>
              </a:rPr>
              <a:t>引入了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5321</Words>
  <Application>WPS Presentation</Application>
  <PresentationFormat>宽屏</PresentationFormat>
  <Paragraphs>289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1" baseType="lpstr">
      <vt:lpstr>Arial</vt:lpstr>
      <vt:lpstr>SimSun</vt:lpstr>
      <vt:lpstr>Wingdings</vt:lpstr>
      <vt:lpstr>Liberation Sans</vt:lpstr>
      <vt:lpstr>Adobe New Century Schoolbook</vt:lpstr>
      <vt:lpstr>C059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Adobe Helvetica</vt:lpstr>
      <vt:lpstr>Office Theme</vt:lpstr>
      <vt:lpstr>现代C++为何现代？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PowerPoint 演示文稿</vt:lpstr>
      <vt:lpstr>C++思想：RAII（Resource Acquisition Is Initialization）</vt:lpstr>
      <vt:lpstr>RAII：避免犯错误</vt:lpstr>
      <vt:lpstr>RAII：异常安全（exception-safe）</vt:lpstr>
      <vt:lpstr>编写我们自己的 vector 类！</vt:lpstr>
      <vt:lpstr>PowerPoint 演示文稿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三五法则：拷贝赋值函数</vt:lpstr>
      <vt:lpstr>C++11：为什么区分拷贝和移动？</vt:lpstr>
      <vt:lpstr>PowerPoint 演示文稿</vt:lpstr>
      <vt:lpstr>C++11：为什么区分拷贝和移动？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RAII 解决内存管理的问题：unique_ptr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495</cp:revision>
  <dcterms:created xsi:type="dcterms:W3CDTF">2021-12-12T08:24:33Z</dcterms:created>
  <dcterms:modified xsi:type="dcterms:W3CDTF">2021-12-12T08:24:33Z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